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20" autoAdjust="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B5A0-B95F-4E52-B2A4-AEBE34D9B65D}" type="datetimeFigureOut">
              <a:rPr lang="th-TH" smtClean="0"/>
              <a:t>27/02/68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55285-A1FC-4F9B-9709-5D7F55E968C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5285-A1FC-4F9B-9709-5D7F55E968CB}" type="slidenum">
              <a:rPr lang="th-TH" smtClean="0"/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8210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1023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159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743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464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366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40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1087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597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6703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3078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176C-0F4A-460C-8485-E859156C9209}" type="datetimeFigureOut">
              <a:rPr lang="th-TH" smtClean="0"/>
              <a:pPr/>
              <a:t>27/02/68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2C1B-2D4F-42D0-A595-CFE43C6F3E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752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3977" y="2"/>
            <a:ext cx="7704856" cy="10264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การขับเคลื่อนโครงการสินค้าเกษตรและบริการมูลค่าสูง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16089" y="613374"/>
            <a:ext cx="5166716" cy="332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ท้องถิ่น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สินค้าเกษตรมูลค่าสูง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078" y="1026439"/>
            <a:ext cx="1413048" cy="739634"/>
          </a:xfrm>
          <a:prstGeom prst="roundRect">
            <a:avLst>
              <a:gd name="adj" fmla="val 1391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B050"/>
                </a:solidFill>
              </a:rPr>
              <a:t>ข้อมูลทั่วไป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0807" y="1678953"/>
            <a:ext cx="3650090" cy="6564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หมู่ที่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6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บ้านเหล่าหันทราย ตำบลส้ม</a:t>
            </a:r>
            <a:r>
              <a:rPr lang="th-TH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ผ่อ</a:t>
            </a:r>
            <a:endParaRPr lang="th-TH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+mj-cs"/>
            </a:endParaRPr>
          </a:p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อำเภอไทยเจริญ จังหวัดยโสธร</a:t>
            </a:r>
            <a:endParaRPr lang="th-TH" sz="1600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0449" y="2246273"/>
            <a:ext cx="3053659" cy="5040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  <a:cs typeface="FreesiaUPC" pitchFamily="34" charset="-34"/>
              </a:rPr>
              <a:t>กลุ่มศูนย์ถั่วชุมชน</a:t>
            </a:r>
          </a:p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มีสมาชิก จำนวน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20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คน</a:t>
            </a:r>
            <a:endParaRPr lang="th-TH" sz="1600" dirty="0">
              <a:solidFill>
                <a:schemeClr val="tx2">
                  <a:lumMod val="60000"/>
                  <a:lumOff val="40000"/>
                </a:schemeClr>
              </a:solidFill>
              <a:latin typeface="FreesiaUPC" pitchFamily="34" charset="-34"/>
              <a:cs typeface="+mj-cs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84253" y="2793595"/>
            <a:ext cx="3376767" cy="372081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                      รายได้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1759" y="3165677"/>
            <a:ext cx="3376767" cy="318015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10,000 – 15,000 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14837" y="4671960"/>
            <a:ext cx="3376767" cy="5040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                      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75774" y="3506262"/>
            <a:ext cx="1571468" cy="36078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</a:rPr>
              <a:t>ข้อมูลสินค้า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70184" y="3867046"/>
            <a:ext cx="1916240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ถั่วลิสง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th-TH" sz="1600" dirty="0" smtClean="0">
                <a:solidFill>
                  <a:srgbClr val="FF0000"/>
                </a:solidFill>
              </a:rPr>
              <a:t>พันธุ์ไทนาน </a:t>
            </a:r>
            <a:r>
              <a:rPr lang="en-US" sz="1600" dirty="0" smtClean="0">
                <a:solidFill>
                  <a:srgbClr val="FF0000"/>
                </a:solidFill>
              </a:rPr>
              <a:t>9</a:t>
            </a:r>
            <a:endParaRPr lang="th-TH" sz="1600" dirty="0">
              <a:solidFill>
                <a:srgbClr val="FF0000"/>
              </a:solidFill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9" y="3951265"/>
            <a:ext cx="845715" cy="493464"/>
          </a:xfrm>
          <a:prstGeom prst="rect">
            <a:avLst/>
          </a:prstGeom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-171208" y="4338810"/>
            <a:ext cx="257442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   </a:t>
            </a:r>
            <a:r>
              <a:rPr lang="th-TH" sz="1600" dirty="0" smtClean="0">
                <a:solidFill>
                  <a:srgbClr val="00B050"/>
                </a:solidFill>
              </a:rPr>
              <a:t>จุดเด่นของผลิตภัณฑ์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th-TH" sz="1600" dirty="0">
              <a:solidFill>
                <a:srgbClr val="00B050"/>
              </a:solidFill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14837" y="4088719"/>
            <a:ext cx="257442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การผลิต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th-TH" sz="1600" dirty="0" smtClean="0">
                <a:solidFill>
                  <a:srgbClr val="FF0000"/>
                </a:solidFill>
              </a:rPr>
              <a:t>จำหน่ายสด และเมล็ดพันธุ์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93279" y="4735648"/>
            <a:ext cx="3267741" cy="1141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rgbClr val="FF0000"/>
                </a:solidFill>
                <a:cs typeface="+mj-cs"/>
              </a:rPr>
              <a:t>เป็นถั่วลิสงที่ปลูกในช่วงฤดูฝนซึ่งในตลาดมีปริมาณการปลูกถั่วลิสงค่อนข้างน้อย  ทำให้ราคาผลผลิตค่อนข้างดีอีกทั้งยังสามารถจำหน่ายเมล็ดพันธุ์ให้กับเกษตรกรที่จะปลูกในช่วงฤดูแล้งได้อีกด้วย  ซึ่งถั่วลิสงถ้าเก็บเมล็ดพันธุ์ไว้นานความงอกจะลดลง </a:t>
            </a:r>
            <a:endParaRPr lang="th-TH" sz="1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2877" y="5824797"/>
            <a:ext cx="265649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พื้นที่ปลูกถั่วลิสง</a:t>
            </a:r>
            <a:r>
              <a:rPr lang="en-US" sz="1600" dirty="0" smtClean="0">
                <a:solidFill>
                  <a:srgbClr val="00B050"/>
                </a:solidFill>
              </a:rPr>
              <a:t> :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40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  <a:endParaRPr lang="th-TH" sz="1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93279" y="6178041"/>
            <a:ext cx="2860609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rgbClr val="00B050"/>
                </a:solidFill>
              </a:rPr>
              <a:t>ผลผลิตเฉลี่ย </a:t>
            </a:r>
            <a:r>
              <a:rPr lang="en-US" sz="1600" dirty="0" smtClean="0">
                <a:solidFill>
                  <a:srgbClr val="00B050"/>
                </a:solidFill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180 – 200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กิโลกรัม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  <a:endParaRPr lang="th-TH" sz="1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2737438" y="1007535"/>
            <a:ext cx="6290733" cy="633730"/>
          </a:xfrm>
          <a:prstGeom prst="roundRect">
            <a:avLst>
              <a:gd name="adj" fmla="val 139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กลุ่มศูนย์ถั่วชุมชน หมู่ที่ </a:t>
            </a:r>
            <a:r>
              <a:rPr lang="en-US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6 </a:t>
            </a:r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ตำบลส้ม</a:t>
            </a:r>
            <a:r>
              <a:rPr lang="th-TH" sz="2200" b="1" dirty="0" err="1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ผ่อ</a:t>
            </a:r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อำเภอไทยเจริญ จังหวัดยโสธร</a:t>
            </a:r>
            <a:endParaRPr lang="th-TH" sz="2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126" y="1026438"/>
            <a:ext cx="1285988" cy="652516"/>
          </a:xfrm>
          <a:prstGeom prst="rect">
            <a:avLst/>
          </a:prstGeom>
        </p:spPr>
      </p:pic>
      <p:sp>
        <p:nvSpPr>
          <p:cNvPr id="31" name="สี่เหลี่ยมผืนผ้ามุมมน 30"/>
          <p:cNvSpPr/>
          <p:nvPr/>
        </p:nvSpPr>
        <p:spPr>
          <a:xfrm>
            <a:off x="3115972" y="2080208"/>
            <a:ext cx="3015379" cy="1871057"/>
          </a:xfrm>
          <a:prstGeom prst="roundRect">
            <a:avLst>
              <a:gd name="adj" fmla="val 139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ปัจจัยการผลิตราคาสูง เช่น ปุ๋ยเคมี  สาร  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ป้องกันกำจัดศัตรูพืช </a:t>
            </a:r>
            <a:r>
              <a:rPr lang="en-US" sz="1800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ค่าแรงงานในการ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 เก็บเกี่ยว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    โรคแมลงศัตรูพืช สภาวะฝนทิ้งช่วง                     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  ราคาผลผลิตไม่คงที่</a:t>
            </a: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3" name="วงรี 32"/>
          <p:cNvSpPr/>
          <p:nvPr/>
        </p:nvSpPr>
        <p:spPr>
          <a:xfrm>
            <a:off x="3223328" y="2461875"/>
            <a:ext cx="80857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34"/>
          <p:cNvSpPr/>
          <p:nvPr/>
        </p:nvSpPr>
        <p:spPr>
          <a:xfrm>
            <a:off x="3223328" y="327647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วงรี 36"/>
          <p:cNvSpPr/>
          <p:nvPr/>
        </p:nvSpPr>
        <p:spPr>
          <a:xfrm>
            <a:off x="3225393" y="3509876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ลูกศรขวา 37"/>
          <p:cNvSpPr/>
          <p:nvPr/>
        </p:nvSpPr>
        <p:spPr>
          <a:xfrm>
            <a:off x="6179892" y="2764432"/>
            <a:ext cx="345941" cy="20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6553039" y="2082928"/>
            <a:ext cx="2465670" cy="2828222"/>
          </a:xfrm>
          <a:prstGeom prst="roundRect">
            <a:avLst>
              <a:gd name="adj" fmla="val 1391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ลดต้นทุนการผลิต โดยการผลิต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ปุ๋ยหมัก ปุ๋ยอินทรีย์ น้ำหมัก  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ชีวภาพสารไร่แมลง ทดแทน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สารเคมี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ป้องกันกำจัดศัตรูพืชโดยวิธีผสมผสาน </a:t>
            </a:r>
            <a:r>
              <a:rPr lang="en-US" sz="1600" dirty="0" smtClean="0">
                <a:solidFill>
                  <a:schemeClr val="tx1"/>
                </a:solidFill>
                <a:cs typeface="+mj-cs"/>
              </a:rPr>
              <a:t>IPM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ผลิตถั่วลิสงให้มีคุณภาพ สร้างเครือข่ายการตลาด โดยประสานความร่วมมือทั้งภาครัฐและเอกชน</a:t>
            </a:r>
            <a:endParaRPr lang="en-US" sz="1800" dirty="0" smtClean="0">
              <a:solidFill>
                <a:schemeClr val="tx1"/>
              </a:solidFill>
              <a:cs typeface="+mj-cs"/>
            </a:endParaRPr>
          </a:p>
          <a:p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7138938" y="1660167"/>
            <a:ext cx="1367596" cy="435599"/>
          </a:xfrm>
          <a:prstGeom prst="roundRect">
            <a:avLst>
              <a:gd name="adj" fmla="val 1391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Gain Point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3905548" y="1678953"/>
            <a:ext cx="1367596" cy="416813"/>
          </a:xfrm>
          <a:prstGeom prst="roundRect">
            <a:avLst>
              <a:gd name="adj" fmla="val 1391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Pain Point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วงรี 41"/>
          <p:cNvSpPr/>
          <p:nvPr/>
        </p:nvSpPr>
        <p:spPr>
          <a:xfrm>
            <a:off x="6677434" y="224441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/>
          <p:cNvSpPr/>
          <p:nvPr/>
        </p:nvSpPr>
        <p:spPr>
          <a:xfrm>
            <a:off x="6608855" y="394013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วงรี 44"/>
          <p:cNvSpPr/>
          <p:nvPr/>
        </p:nvSpPr>
        <p:spPr>
          <a:xfrm>
            <a:off x="6654574" y="337040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มุมมน 45"/>
          <p:cNvSpPr/>
          <p:nvPr/>
        </p:nvSpPr>
        <p:spPr>
          <a:xfrm>
            <a:off x="3940252" y="4086015"/>
            <a:ext cx="2191099" cy="416813"/>
          </a:xfrm>
          <a:prstGeom prst="roundRect">
            <a:avLst>
              <a:gd name="adj" fmla="val 139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ปฏิทินการผลิตถั่วลิสง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7" name="รูปภาพ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052" y="4524026"/>
            <a:ext cx="3325894" cy="221734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8" name="สี่เหลี่ยมผืนผ้ามุมมน 47"/>
          <p:cNvSpPr/>
          <p:nvPr/>
        </p:nvSpPr>
        <p:spPr>
          <a:xfrm>
            <a:off x="3461020" y="4502828"/>
            <a:ext cx="3284644" cy="1998727"/>
          </a:xfrm>
          <a:prstGeom prst="roundRect">
            <a:avLst>
              <a:gd name="adj" fmla="val 139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7716755" y="16226"/>
            <a:ext cx="1427245" cy="92978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6" name="รูปภาพ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833" y="234388"/>
            <a:ext cx="1289338" cy="493464"/>
          </a:xfrm>
          <a:prstGeom prst="rect">
            <a:avLst/>
          </a:prstGeom>
        </p:spPr>
      </p:pic>
      <p:pic>
        <p:nvPicPr>
          <p:cNvPr id="55" name="รูปภาพ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771" y="5013175"/>
            <a:ext cx="2240938" cy="172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891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3977" y="2"/>
            <a:ext cx="7704856" cy="10264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สรุปข้อมูลปฏิทินการผลิต เทคโนโลยีการผลิตแตงร้าน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16089" y="755578"/>
            <a:ext cx="5166716" cy="332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อำเภอไทยเจริญ จังหวัดยโสธร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078" y="1026439"/>
            <a:ext cx="1413048" cy="739634"/>
          </a:xfrm>
          <a:prstGeom prst="roundRect">
            <a:avLst>
              <a:gd name="adj" fmla="val 1391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B050"/>
                </a:solidFill>
              </a:rPr>
              <a:t>ข้อมูลทั่วไป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0807" y="1678953"/>
            <a:ext cx="2686307" cy="6564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หมู่ที่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2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บ้านห้วยยาง ตำบลไทยเจริญ</a:t>
            </a:r>
          </a:p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อำเภอไทยเจริญ จังหวัดยโสธร</a:t>
            </a:r>
            <a:endParaRPr lang="th-TH" sz="1600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04983" y="2798632"/>
            <a:ext cx="761635" cy="345050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รายได้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38848" y="3057827"/>
            <a:ext cx="3376767" cy="318015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90,000 – 100,000 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14837" y="4671960"/>
            <a:ext cx="3376767" cy="5040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                      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75774" y="3506262"/>
            <a:ext cx="1571468" cy="36078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</a:rPr>
              <a:t>ข้อมูลสินค้า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103394" y="3925721"/>
            <a:ext cx="1812422" cy="441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B050"/>
                </a:solidFill>
              </a:rPr>
              <a:t> </a:t>
            </a:r>
            <a:r>
              <a:rPr lang="th-TH" sz="1600" dirty="0" smtClean="0">
                <a:solidFill>
                  <a:srgbClr val="00B050"/>
                </a:solidFill>
              </a:rPr>
              <a:t>แตงร้าน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-171208" y="4338810"/>
            <a:ext cx="257442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    </a:t>
            </a:r>
            <a:r>
              <a:rPr lang="th-TH" sz="1600" dirty="0" smtClean="0">
                <a:solidFill>
                  <a:srgbClr val="00B050"/>
                </a:solidFill>
              </a:rPr>
              <a:t>จุดเด่นของการผลิต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th-TH" sz="1600" dirty="0">
              <a:solidFill>
                <a:srgbClr val="00B050"/>
              </a:solidFill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1103395" y="4277177"/>
            <a:ext cx="2455949" cy="250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</a:t>
            </a:r>
            <a:r>
              <a:rPr lang="th-TH" sz="1600" dirty="0" smtClean="0">
                <a:solidFill>
                  <a:srgbClr val="00B050"/>
                </a:solidFill>
              </a:rPr>
              <a:t>การผลิต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th-TH" sz="1600" dirty="0" smtClean="0">
                <a:solidFill>
                  <a:srgbClr val="FF0000"/>
                </a:solidFill>
              </a:rPr>
              <a:t>จำหน่ายสด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93279" y="4735648"/>
            <a:ext cx="3267741" cy="1933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 smtClean="0">
                <a:solidFill>
                  <a:srgbClr val="FF0000"/>
                </a:solidFill>
                <a:cs typeface="+mj-cs"/>
              </a:rPr>
              <a:t>นายเสถียร สีหะบุตร  เกษตรกรหมู่ที่ </a:t>
            </a:r>
            <a:r>
              <a:rPr lang="en-US" sz="1600" dirty="0" smtClean="0">
                <a:solidFill>
                  <a:srgbClr val="FF0000"/>
                </a:solidFill>
                <a:cs typeface="+mj-cs"/>
              </a:rPr>
              <a:t>2 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บ้านห้วยยางตำบลไทยเจริญ อำเภอไทยเจริญ จังหวัดยโสธร หลังจากเก็บเกี่ยวข้าวเกษตรกร จะปลูกแตงร้าน เป็นอาชีพเสริม ซึ่งเป็นการสร้างรายได้ ให้ครัวเรือนอีกทางหนึ่ง ปัญหาของการปลูกพืชฤดูแล้งคือแหล่งน้ำ เกษตรกร จึงตัดปัญหาโดยการใช้น้ำใต้ดิน และใช้พลังงานโซลาเซลล์ และวางระบบน้ำหยดให้กับแตงร้าน</a:t>
            </a:r>
            <a:endParaRPr lang="th-TH" sz="1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4091604" y="1026438"/>
            <a:ext cx="3144692" cy="633730"/>
          </a:xfrm>
          <a:prstGeom prst="roundRect">
            <a:avLst>
              <a:gd name="adj" fmla="val 139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ปฏิทินการผลิตแตงร้าน ฤดูแล้ง</a:t>
            </a:r>
            <a:endParaRPr lang="th-TH" sz="2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2" name="วงรี 41"/>
          <p:cNvSpPr/>
          <p:nvPr/>
        </p:nvSpPr>
        <p:spPr>
          <a:xfrm>
            <a:off x="6677434" y="224441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มุมมน 45"/>
          <p:cNvSpPr/>
          <p:nvPr/>
        </p:nvSpPr>
        <p:spPr>
          <a:xfrm>
            <a:off x="5858740" y="2521735"/>
            <a:ext cx="3152522" cy="457899"/>
          </a:xfrm>
          <a:prstGeom prst="roundRect">
            <a:avLst>
              <a:gd name="adj" fmla="val 1391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เทคโนโลยีการผลิตแตงร้าน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3461020" y="4502828"/>
            <a:ext cx="3284644" cy="1998727"/>
          </a:xfrm>
          <a:prstGeom prst="roundRect">
            <a:avLst>
              <a:gd name="adj" fmla="val 139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7716755" y="16226"/>
            <a:ext cx="1427245" cy="164394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AutoShape 2" descr="https://tse1.mm.bing.net/th?id=OIP.9_Ixf1UGJbSNZMKnuk2z5QHaFj&amp;pid=Api&amp;P=0&amp;h=180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https://tse1.mm.bing.net/th?id=OIP.9_Ixf1UGJbSNZMKnuk2z5QHaFj&amp;pid=Api&amp;P=0&amp;h=180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888" y="1678953"/>
            <a:ext cx="6007884" cy="842783"/>
          </a:xfrm>
          <a:prstGeom prst="rect">
            <a:avLst/>
          </a:prstGeom>
        </p:spPr>
      </p:pic>
      <p:sp>
        <p:nvSpPr>
          <p:cNvPr id="10" name="ลูกศรซ้าย-ขวา 9"/>
          <p:cNvSpPr/>
          <p:nvPr/>
        </p:nvSpPr>
        <p:spPr>
          <a:xfrm>
            <a:off x="3893537" y="2035181"/>
            <a:ext cx="1045635" cy="927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ลูกศรซ้าย-ขวา 42"/>
          <p:cNvSpPr/>
          <p:nvPr/>
        </p:nvSpPr>
        <p:spPr>
          <a:xfrm>
            <a:off x="5220072" y="2302851"/>
            <a:ext cx="1045635" cy="927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3284312" y="3616954"/>
            <a:ext cx="257442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600" dirty="0">
              <a:solidFill>
                <a:srgbClr val="00B050"/>
              </a:solidFill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344" y="2989039"/>
            <a:ext cx="2299396" cy="1756013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343" y="4838993"/>
            <a:ext cx="1377293" cy="1485987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172" y="4807333"/>
            <a:ext cx="946167" cy="1505729"/>
          </a:xfrm>
          <a:prstGeom prst="rect">
            <a:avLst/>
          </a:prstGeom>
        </p:spPr>
      </p:pic>
      <p:sp>
        <p:nvSpPr>
          <p:cNvPr id="51" name="สี่เหลี่ยมผืนผ้ามุมมน 50"/>
          <p:cNvSpPr/>
          <p:nvPr/>
        </p:nvSpPr>
        <p:spPr>
          <a:xfrm>
            <a:off x="5889893" y="2989039"/>
            <a:ext cx="3275098" cy="3450948"/>
          </a:xfrm>
          <a:prstGeom prst="roundRect">
            <a:avLst>
              <a:gd name="adj" fmla="val 139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-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ใช้พลังงานโซลาเซลล์ ในการบริหารจัดการน้ำที่ให้กับต้นพืชโดยส่งผ่านสายน้ำหยด อีกทั้งยังมีการให้</a:t>
            </a: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ปุ๋ย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ผ่านระบบน้ำ ทำ</a:t>
            </a: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ให้ประหยัด เวลา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แรงงาน พืชได้รับน้ำในปริมาณเพียงพอ ปริมาณปุ๋ยในปริมาณที่ใกล้เคียงกัน ผลผลิตมีความสม่ำเสมอ</a:t>
            </a:r>
            <a:endParaRPr lang="en-US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ไม่มีค่าใช้จ่ายในเรื่องของไฟฟ้า หรือค่าน้ำมันเชื้อเพลิง ในเรื่องของการให้น้ำ มีการลงทุนครั้ง</a:t>
            </a: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เดี๋ยว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สามารถใช้ได้ในหลายฤดูกาลผลิต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7" y="3925721"/>
            <a:ext cx="836083" cy="510169"/>
          </a:xfrm>
          <a:prstGeom prst="rect">
            <a:avLst/>
          </a:prstGeom>
        </p:spPr>
      </p:pic>
      <p:sp>
        <p:nvSpPr>
          <p:cNvPr id="57" name="วงรี 56"/>
          <p:cNvSpPr/>
          <p:nvPr/>
        </p:nvSpPr>
        <p:spPr>
          <a:xfrm>
            <a:off x="1" y="3858784"/>
            <a:ext cx="971600" cy="64404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755" y="16226"/>
            <a:ext cx="1427245" cy="1643942"/>
          </a:xfrm>
          <a:prstGeom prst="rect">
            <a:avLst/>
          </a:prstGeom>
        </p:spPr>
      </p:pic>
      <p:sp>
        <p:nvSpPr>
          <p:cNvPr id="60" name="สี่เหลี่ยมผืนผ้ามุมมน 59"/>
          <p:cNvSpPr/>
          <p:nvPr/>
        </p:nvSpPr>
        <p:spPr>
          <a:xfrm>
            <a:off x="131327" y="2223081"/>
            <a:ext cx="1289799" cy="345050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ต้นทุน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353291" y="2521735"/>
            <a:ext cx="3376767" cy="318015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40,000 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564" y="1088218"/>
            <a:ext cx="1707884" cy="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70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3977" y="2"/>
            <a:ext cx="7704856" cy="1026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การขับเคลื่อนโครงการสินค้าเกษตรและบริการมูลค่าสูง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16089" y="613374"/>
            <a:ext cx="5166716" cy="332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ท้องถิ่น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สินค้าเกษตรมูลค่าสูง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078" y="1026439"/>
            <a:ext cx="1413048" cy="739634"/>
          </a:xfrm>
          <a:prstGeom prst="roundRect">
            <a:avLst>
              <a:gd name="adj" fmla="val 139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B050"/>
                </a:solidFill>
              </a:rPr>
              <a:t>ข้อมูลทั่วไป</a:t>
            </a:r>
            <a:endParaRPr lang="th-TH" sz="2400" dirty="0">
              <a:solidFill>
                <a:srgbClr val="00B050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0807" y="1678953"/>
            <a:ext cx="3650090" cy="6564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หมู่ที่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7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บ้านโสกน้ำใส ตำบลคำไผ่</a:t>
            </a:r>
            <a:endParaRPr lang="th-TH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+mj-cs"/>
            </a:endParaRPr>
          </a:p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+mj-cs"/>
              </a:rPr>
              <a:t>อำเภอไทยเจริญ จังหวัดยโสธร</a:t>
            </a:r>
            <a:endParaRPr lang="th-TH" sz="1600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0449" y="2246273"/>
            <a:ext cx="3053659" cy="5040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  <a:cs typeface="FreesiaUPC" pitchFamily="34" charset="-34"/>
              </a:rPr>
              <a:t>กลุ่มแปลงใหญ่</a:t>
            </a:r>
            <a:endParaRPr lang="th-TH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Edwardian Script ITC" pitchFamily="66" charset="0"/>
              <a:cs typeface="FreesiaUPC" pitchFamily="34" charset="-34"/>
            </a:endParaRPr>
          </a:p>
          <a:p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มีสมาชิก จำนวน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25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+mj-cs"/>
              </a:rPr>
              <a:t>คน</a:t>
            </a:r>
            <a:endParaRPr lang="th-TH" sz="1600" dirty="0">
              <a:solidFill>
                <a:schemeClr val="tx2">
                  <a:lumMod val="60000"/>
                  <a:lumOff val="40000"/>
                </a:schemeClr>
              </a:solidFill>
              <a:latin typeface="FreesiaUPC" pitchFamily="34" charset="-34"/>
              <a:cs typeface="+mj-cs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42844" y="2714620"/>
            <a:ext cx="3376767" cy="372081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                      รายได้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1759" y="3165677"/>
            <a:ext cx="3376767" cy="318015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10,000 – 15,000 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18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solidFill>
                <a:schemeClr val="accent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14837" y="4671960"/>
            <a:ext cx="3376767" cy="504056"/>
          </a:xfrm>
          <a:prstGeom prst="roundRect">
            <a:avLst>
              <a:gd name="adj" fmla="val 13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accent5"/>
                </a:solidFill>
                <a:latin typeface="+mj-lt"/>
                <a:cs typeface="+mj-cs"/>
              </a:rPr>
              <a:t>                       </a:t>
            </a:r>
            <a:endParaRPr lang="th-TH" sz="2200" b="1" dirty="0">
              <a:solidFill>
                <a:schemeClr val="accent5"/>
              </a:solidFill>
              <a:latin typeface="+mj-lt"/>
              <a:cs typeface="+mj-cs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75774" y="3506262"/>
            <a:ext cx="1571468" cy="36078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</a:rPr>
              <a:t>ข้อมูลสินค้า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70184" y="3867046"/>
            <a:ext cx="1916240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ถั่วเขียว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rgbClr val="FF0000"/>
                </a:solidFill>
              </a:rPr>
              <a:t>KUML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-171208" y="4338810"/>
            <a:ext cx="257442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   </a:t>
            </a:r>
            <a:r>
              <a:rPr lang="th-TH" sz="1600" dirty="0" smtClean="0">
                <a:solidFill>
                  <a:srgbClr val="00B050"/>
                </a:solidFill>
              </a:rPr>
              <a:t>จุดเด่นของผลิตภัณฑ์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th-TH" sz="1600" dirty="0">
              <a:solidFill>
                <a:srgbClr val="00B050"/>
              </a:solidFill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1071538" y="4071942"/>
            <a:ext cx="2786082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การผลิต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th-TH" sz="1600" dirty="0" smtClean="0">
                <a:solidFill>
                  <a:srgbClr val="FF0000"/>
                </a:solidFill>
              </a:rPr>
              <a:t>จำหน่ายเมล็ดแห้ง </a:t>
            </a:r>
            <a:r>
              <a:rPr lang="th-TH" sz="1600" dirty="0" smtClean="0">
                <a:solidFill>
                  <a:srgbClr val="FF0000"/>
                </a:solidFill>
              </a:rPr>
              <a:t>และเมล็ดพันธุ์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93279" y="4735648"/>
            <a:ext cx="3267741" cy="1141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rgbClr val="FF0000"/>
                </a:solidFill>
                <a:cs typeface="+mj-cs"/>
              </a:rPr>
              <a:t>เป็น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ถั่วเขียวที่ป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ลูก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ในช่วงหลังเก็บเกี่ยวข้าวซึ่งในตลาดท้องถิ่นมี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ปริมาณการปลูก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ถั่วเขียวน้อย  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ทำให้ราคาผลผลิตค่อนข้างดีอีกทั้งยังสามารถจำหน่ายเมล็ดพันธุ์ให้กับเกษตรกรที่จะ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ปลูก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ในปีต่อไป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ได้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อีกด้วย  ซึ่ง</a:t>
            </a:r>
            <a:r>
              <a:rPr lang="th-TH" sz="1600" dirty="0" smtClean="0">
                <a:solidFill>
                  <a:srgbClr val="FF0000"/>
                </a:solidFill>
                <a:cs typeface="+mj-cs"/>
              </a:rPr>
              <a:t>ถั่วเขียวสามารถแปรรูปเป็นสินค้าได้หลากหลายชนิด</a:t>
            </a:r>
            <a:endParaRPr lang="th-TH" sz="1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2877" y="5824797"/>
            <a:ext cx="2656498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B050"/>
                </a:solidFill>
              </a:rPr>
              <a:t>  </a:t>
            </a:r>
            <a:r>
              <a:rPr lang="th-TH" sz="1600" dirty="0" smtClean="0">
                <a:solidFill>
                  <a:srgbClr val="00B050"/>
                </a:solidFill>
              </a:rPr>
              <a:t>พื้นที่ปลูกถั่วลิสง</a:t>
            </a:r>
            <a:r>
              <a:rPr lang="en-US" sz="1600" dirty="0" smtClean="0">
                <a:solidFill>
                  <a:srgbClr val="00B050"/>
                </a:solidFill>
              </a:rPr>
              <a:t> :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  <a:endParaRPr lang="th-TH" sz="1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93279" y="6178041"/>
            <a:ext cx="2860609" cy="500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 smtClean="0">
                <a:solidFill>
                  <a:srgbClr val="00B050"/>
                </a:solidFill>
              </a:rPr>
              <a:t>ผลผลิตเฉลี่ย </a:t>
            </a:r>
            <a:r>
              <a:rPr lang="en-US" sz="1600" dirty="0" smtClean="0">
                <a:solidFill>
                  <a:srgbClr val="00B050"/>
                </a:solidFill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200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300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กิโลกรัม</a:t>
            </a:r>
            <a:r>
              <a:rPr lang="en-US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  <a:endParaRPr lang="th-TH" sz="1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2737438" y="1007535"/>
            <a:ext cx="6290733" cy="633730"/>
          </a:xfrm>
          <a:prstGeom prst="roundRect">
            <a:avLst>
              <a:gd name="adj" fmla="val 139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กลุ่มผู้ผลิตถั่วเขียวหลังนา </a:t>
            </a:r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หมู่ที่ </a:t>
            </a:r>
            <a:r>
              <a:rPr lang="en-US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7</a:t>
            </a:r>
            <a:r>
              <a:rPr lang="en-US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ตำบลคำไผ่ </a:t>
            </a:r>
            <a:r>
              <a:rPr lang="th-TH" sz="2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อำเภอไทยเจริญ จังหวัดยโสธร</a:t>
            </a:r>
            <a:endParaRPr lang="th-TH" sz="2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2357422" y="2143116"/>
            <a:ext cx="3015379" cy="1871057"/>
          </a:xfrm>
          <a:prstGeom prst="roundRect">
            <a:avLst>
              <a:gd name="adj" fmla="val 1391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ปัจจัยการผลิตราคาสูง เช่น ปุ๋ยเคมี  สาร    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ป้องกันกำจัดศัตรูพืช </a:t>
            </a:r>
            <a:r>
              <a:rPr lang="en-US" sz="1800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ค่าแรงงานในการ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 เก็บเกี่ยว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    โรคแมลงศัตรูพืช สภาวะฝนทิ้งช่วง                     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   ราคาผลผลิตไม่คงที่</a:t>
            </a: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3" name="วงรี 32"/>
          <p:cNvSpPr/>
          <p:nvPr/>
        </p:nvSpPr>
        <p:spPr>
          <a:xfrm>
            <a:off x="3223328" y="2461875"/>
            <a:ext cx="80857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34"/>
          <p:cNvSpPr/>
          <p:nvPr/>
        </p:nvSpPr>
        <p:spPr>
          <a:xfrm>
            <a:off x="3223328" y="327647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วงรี 36"/>
          <p:cNvSpPr/>
          <p:nvPr/>
        </p:nvSpPr>
        <p:spPr>
          <a:xfrm>
            <a:off x="3225393" y="3509876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ลูกศรขวา 37"/>
          <p:cNvSpPr/>
          <p:nvPr/>
        </p:nvSpPr>
        <p:spPr>
          <a:xfrm>
            <a:off x="5357818" y="2857496"/>
            <a:ext cx="345941" cy="2026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6286512" y="2071678"/>
            <a:ext cx="2465670" cy="2828222"/>
          </a:xfrm>
          <a:prstGeom prst="roundRect">
            <a:avLst>
              <a:gd name="adj" fmla="val 139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ลดต้นทุนการผลิต โดยการผลิต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ปุ๋ยหมัก ปุ๋ยอินทรีย์ น้ำหมัก  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ชีวภาพสารไร่แมลง ทดแทน   </a:t>
            </a:r>
          </a:p>
          <a:p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 สารเคมี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ป้องกันกำจัดศัตรูพืชโดยวิธีผสมผสาน </a:t>
            </a:r>
            <a:r>
              <a:rPr lang="en-US" sz="1600" dirty="0" smtClean="0">
                <a:solidFill>
                  <a:schemeClr val="tx1"/>
                </a:solidFill>
                <a:cs typeface="+mj-cs"/>
              </a:rPr>
              <a:t>IPM</a:t>
            </a:r>
          </a:p>
          <a:p>
            <a:r>
              <a:rPr lang="th-TH" sz="1800" dirty="0" smtClean="0">
                <a:solidFill>
                  <a:schemeClr val="tx1"/>
                </a:solidFill>
                <a:cs typeface="+mj-cs"/>
              </a:rPr>
              <a:t>ผลิต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ถั่วเขียวให้มี</a:t>
            </a:r>
            <a:r>
              <a:rPr lang="th-TH" sz="1800" dirty="0" smtClean="0">
                <a:solidFill>
                  <a:schemeClr val="tx1"/>
                </a:solidFill>
                <a:cs typeface="+mj-cs"/>
              </a:rPr>
              <a:t>คุณภาพ สร้างเครือข่ายการตลาด โดยประสานความร่วมมือทั้งภาครัฐและเอกชน</a:t>
            </a:r>
            <a:endParaRPr lang="en-US" sz="1800" dirty="0" smtClean="0">
              <a:solidFill>
                <a:schemeClr val="tx1"/>
              </a:solidFill>
              <a:cs typeface="+mj-cs"/>
            </a:endParaRPr>
          </a:p>
          <a:p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6715140" y="1714488"/>
            <a:ext cx="1367596" cy="435599"/>
          </a:xfrm>
          <a:prstGeom prst="roundRect">
            <a:avLst>
              <a:gd name="adj" fmla="val 1391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Gain Point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3214678" y="1714488"/>
            <a:ext cx="1367596" cy="416813"/>
          </a:xfrm>
          <a:prstGeom prst="roundRect">
            <a:avLst>
              <a:gd name="adj" fmla="val 1391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Pain Point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วงรี 41"/>
          <p:cNvSpPr/>
          <p:nvPr/>
        </p:nvSpPr>
        <p:spPr>
          <a:xfrm>
            <a:off x="6677434" y="224441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/>
          <p:cNvSpPr/>
          <p:nvPr/>
        </p:nvSpPr>
        <p:spPr>
          <a:xfrm>
            <a:off x="6608855" y="394013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วงรี 44"/>
          <p:cNvSpPr/>
          <p:nvPr/>
        </p:nvSpPr>
        <p:spPr>
          <a:xfrm>
            <a:off x="6654574" y="337040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มุมมน 45"/>
          <p:cNvSpPr/>
          <p:nvPr/>
        </p:nvSpPr>
        <p:spPr>
          <a:xfrm>
            <a:off x="3857620" y="4143380"/>
            <a:ext cx="2571768" cy="359448"/>
          </a:xfrm>
          <a:prstGeom prst="roundRect">
            <a:avLst>
              <a:gd name="adj" fmla="val 139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ปฏิทินการผลิต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ถั่วเขียวหลังนา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3461020" y="4502828"/>
            <a:ext cx="3284644" cy="1998727"/>
          </a:xfrm>
          <a:prstGeom prst="roundRect">
            <a:avLst>
              <a:gd name="adj" fmla="val 139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7716755" y="16226"/>
            <a:ext cx="1427245" cy="92978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6" name="รูปภาพ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833" y="234388"/>
            <a:ext cx="1289338" cy="493464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4572008"/>
            <a:ext cx="5429288" cy="842783"/>
          </a:xfrm>
          <a:prstGeom prst="rect">
            <a:avLst/>
          </a:prstGeom>
        </p:spPr>
      </p:pic>
      <p:sp>
        <p:nvSpPr>
          <p:cNvPr id="49" name="ลูกศรซ้าย-ขวา 48"/>
          <p:cNvSpPr/>
          <p:nvPr/>
        </p:nvSpPr>
        <p:spPr>
          <a:xfrm>
            <a:off x="3929058" y="5000636"/>
            <a:ext cx="1045635" cy="927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ลูกศรซ้าย-ขวา 49"/>
          <p:cNvSpPr/>
          <p:nvPr/>
        </p:nvSpPr>
        <p:spPr>
          <a:xfrm>
            <a:off x="5000628" y="5286388"/>
            <a:ext cx="1045635" cy="927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" name="รูปภาพ 50" descr="117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500702"/>
            <a:ext cx="1214446" cy="1128888"/>
          </a:xfrm>
          <a:prstGeom prst="rect">
            <a:avLst/>
          </a:prstGeom>
        </p:spPr>
      </p:pic>
      <p:pic>
        <p:nvPicPr>
          <p:cNvPr id="52" name="รูปภาพ 51" descr="116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9036" y="984715"/>
            <a:ext cx="1164137" cy="729774"/>
          </a:xfrm>
          <a:prstGeom prst="rect">
            <a:avLst/>
          </a:prstGeom>
        </p:spPr>
      </p:pic>
      <p:pic>
        <p:nvPicPr>
          <p:cNvPr id="54" name="รูปภาพ 53" descr="1161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5500702"/>
            <a:ext cx="763480" cy="1143008"/>
          </a:xfrm>
          <a:prstGeom prst="rect">
            <a:avLst/>
          </a:prstGeom>
        </p:spPr>
      </p:pic>
      <p:pic>
        <p:nvPicPr>
          <p:cNvPr id="57" name="รูปภาพ 56" descr="S__136315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00703"/>
            <a:ext cx="2071702" cy="1143008"/>
          </a:xfrm>
          <a:prstGeom prst="rect">
            <a:avLst/>
          </a:prstGeom>
        </p:spPr>
      </p:pic>
      <p:pic>
        <p:nvPicPr>
          <p:cNvPr id="58" name="รูปภาพ 57" descr="1163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5500702"/>
            <a:ext cx="136313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91459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735</Words>
  <Application>Microsoft Office PowerPoint</Application>
  <PresentationFormat>นำเสนอทางหน้าจอ (4:3)</PresentationFormat>
  <Paragraphs>84</Paragraphs>
  <Slides>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ภาพนิ่ง 1</vt:lpstr>
      <vt:lpstr>ภาพนิ่ง 2</vt:lpstr>
      <vt:lpstr>ภาพนิ่ง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admin</cp:lastModifiedBy>
  <cp:revision>50</cp:revision>
  <dcterms:created xsi:type="dcterms:W3CDTF">2024-08-29T06:48:54Z</dcterms:created>
  <dcterms:modified xsi:type="dcterms:W3CDTF">2025-02-27T10:05:04Z</dcterms:modified>
</cp:coreProperties>
</file>